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3" r:id="rId2"/>
    <p:sldId id="280" r:id="rId3"/>
    <p:sldId id="271" r:id="rId4"/>
    <p:sldId id="272" r:id="rId5"/>
    <p:sldId id="264" r:id="rId6"/>
    <p:sldId id="281" r:id="rId7"/>
    <p:sldId id="283" r:id="rId8"/>
    <p:sldId id="261" r:id="rId9"/>
    <p:sldId id="282" r:id="rId10"/>
    <p:sldId id="278" r:id="rId11"/>
    <p:sldId id="279" r:id="rId12"/>
    <p:sldId id="266" r:id="rId13"/>
    <p:sldId id="270" r:id="rId14"/>
    <p:sldId id="277" r:id="rId15"/>
    <p:sldId id="276"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6" autoAdjust="0"/>
    <p:restoredTop sz="94660"/>
  </p:normalViewPr>
  <p:slideViewPr>
    <p:cSldViewPr snapToGrid="0">
      <p:cViewPr varScale="1">
        <p:scale>
          <a:sx n="117" d="100"/>
          <a:sy n="117" d="100"/>
        </p:scale>
        <p:origin x="27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5F0F5079-CB4E-47B6-BCE1-447E4E38A82B}" type="datetimeFigureOut">
              <a:rPr lang="en-GB" smtClean="0"/>
              <a:t>04/04/2019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8118311-79A9-436D-9CE2-5B720229EF1C}" type="slidenum">
              <a:rPr lang="en-GB" smtClean="0"/>
              <a:t>‹#›</a:t>
            </a:fld>
            <a:endParaRPr lang="en-GB"/>
          </a:p>
        </p:txBody>
      </p:sp>
    </p:spTree>
    <p:extLst>
      <p:ext uri="{BB962C8B-B14F-4D97-AF65-F5344CB8AC3E}">
        <p14:creationId xmlns:p14="http://schemas.microsoft.com/office/powerpoint/2010/main" val="8265804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F0F5079-CB4E-47B6-BCE1-447E4E38A82B}" type="datetimeFigureOut">
              <a:rPr lang="en-GB" smtClean="0"/>
              <a:t>04/04/2019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8118311-79A9-436D-9CE2-5B720229EF1C}" type="slidenum">
              <a:rPr lang="en-GB" smtClean="0"/>
              <a:t>‹#›</a:t>
            </a:fld>
            <a:endParaRPr lang="en-GB"/>
          </a:p>
        </p:txBody>
      </p:sp>
    </p:spTree>
    <p:extLst>
      <p:ext uri="{BB962C8B-B14F-4D97-AF65-F5344CB8AC3E}">
        <p14:creationId xmlns:p14="http://schemas.microsoft.com/office/powerpoint/2010/main" val="33411771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F0F5079-CB4E-47B6-BCE1-447E4E38A82B}" type="datetimeFigureOut">
              <a:rPr lang="en-GB" smtClean="0"/>
              <a:t>04/04/2019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8118311-79A9-436D-9CE2-5B720229EF1C}" type="slidenum">
              <a:rPr lang="en-GB" smtClean="0"/>
              <a:t>‹#›</a:t>
            </a:fld>
            <a:endParaRPr lang="en-GB"/>
          </a:p>
        </p:txBody>
      </p:sp>
    </p:spTree>
    <p:extLst>
      <p:ext uri="{BB962C8B-B14F-4D97-AF65-F5344CB8AC3E}">
        <p14:creationId xmlns:p14="http://schemas.microsoft.com/office/powerpoint/2010/main" val="22724746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F0F5079-CB4E-47B6-BCE1-447E4E38A82B}" type="datetimeFigureOut">
              <a:rPr lang="en-GB" smtClean="0"/>
              <a:t>04/04/2019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8118311-79A9-436D-9CE2-5B720229EF1C}" type="slidenum">
              <a:rPr lang="en-GB" smtClean="0"/>
              <a:t>‹#›</a:t>
            </a:fld>
            <a:endParaRPr lang="en-GB"/>
          </a:p>
        </p:txBody>
      </p:sp>
    </p:spTree>
    <p:extLst>
      <p:ext uri="{BB962C8B-B14F-4D97-AF65-F5344CB8AC3E}">
        <p14:creationId xmlns:p14="http://schemas.microsoft.com/office/powerpoint/2010/main" val="6866374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F0F5079-CB4E-47B6-BCE1-447E4E38A82B}" type="datetimeFigureOut">
              <a:rPr lang="en-GB" smtClean="0"/>
              <a:t>04/04/2019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8118311-79A9-436D-9CE2-5B720229EF1C}" type="slidenum">
              <a:rPr lang="en-GB" smtClean="0"/>
              <a:t>‹#›</a:t>
            </a:fld>
            <a:endParaRPr lang="en-GB"/>
          </a:p>
        </p:txBody>
      </p:sp>
    </p:spTree>
    <p:extLst>
      <p:ext uri="{BB962C8B-B14F-4D97-AF65-F5344CB8AC3E}">
        <p14:creationId xmlns:p14="http://schemas.microsoft.com/office/powerpoint/2010/main" val="15861847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5F0F5079-CB4E-47B6-BCE1-447E4E38A82B}" type="datetimeFigureOut">
              <a:rPr lang="en-GB" smtClean="0"/>
              <a:t>04/04/2019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8118311-79A9-436D-9CE2-5B720229EF1C}" type="slidenum">
              <a:rPr lang="en-GB" smtClean="0"/>
              <a:t>‹#›</a:t>
            </a:fld>
            <a:endParaRPr lang="en-GB"/>
          </a:p>
        </p:txBody>
      </p:sp>
    </p:spTree>
    <p:extLst>
      <p:ext uri="{BB962C8B-B14F-4D97-AF65-F5344CB8AC3E}">
        <p14:creationId xmlns:p14="http://schemas.microsoft.com/office/powerpoint/2010/main" val="31780686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5F0F5079-CB4E-47B6-BCE1-447E4E38A82B}" type="datetimeFigureOut">
              <a:rPr lang="en-GB" smtClean="0"/>
              <a:t>04/04/2019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8118311-79A9-436D-9CE2-5B720229EF1C}" type="slidenum">
              <a:rPr lang="en-GB" smtClean="0"/>
              <a:t>‹#›</a:t>
            </a:fld>
            <a:endParaRPr lang="en-GB"/>
          </a:p>
        </p:txBody>
      </p:sp>
    </p:spTree>
    <p:extLst>
      <p:ext uri="{BB962C8B-B14F-4D97-AF65-F5344CB8AC3E}">
        <p14:creationId xmlns:p14="http://schemas.microsoft.com/office/powerpoint/2010/main" val="27394415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5F0F5079-CB4E-47B6-BCE1-447E4E38A82B}" type="datetimeFigureOut">
              <a:rPr lang="en-GB" smtClean="0"/>
              <a:t>04/04/2019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8118311-79A9-436D-9CE2-5B720229EF1C}" type="slidenum">
              <a:rPr lang="en-GB" smtClean="0"/>
              <a:t>‹#›</a:t>
            </a:fld>
            <a:endParaRPr lang="en-GB"/>
          </a:p>
        </p:txBody>
      </p:sp>
    </p:spTree>
    <p:extLst>
      <p:ext uri="{BB962C8B-B14F-4D97-AF65-F5344CB8AC3E}">
        <p14:creationId xmlns:p14="http://schemas.microsoft.com/office/powerpoint/2010/main" val="734511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0F5079-CB4E-47B6-BCE1-447E4E38A82B}" type="datetimeFigureOut">
              <a:rPr lang="en-GB" smtClean="0"/>
              <a:t>04/04/2019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8118311-79A9-436D-9CE2-5B720229EF1C}" type="slidenum">
              <a:rPr lang="en-GB" smtClean="0"/>
              <a:t>‹#›</a:t>
            </a:fld>
            <a:endParaRPr lang="en-GB"/>
          </a:p>
        </p:txBody>
      </p:sp>
    </p:spTree>
    <p:extLst>
      <p:ext uri="{BB962C8B-B14F-4D97-AF65-F5344CB8AC3E}">
        <p14:creationId xmlns:p14="http://schemas.microsoft.com/office/powerpoint/2010/main" val="8336075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F0F5079-CB4E-47B6-BCE1-447E4E38A82B}" type="datetimeFigureOut">
              <a:rPr lang="en-GB" smtClean="0"/>
              <a:t>04/04/2019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8118311-79A9-436D-9CE2-5B720229EF1C}" type="slidenum">
              <a:rPr lang="en-GB" smtClean="0"/>
              <a:t>‹#›</a:t>
            </a:fld>
            <a:endParaRPr lang="en-GB"/>
          </a:p>
        </p:txBody>
      </p:sp>
    </p:spTree>
    <p:extLst>
      <p:ext uri="{BB962C8B-B14F-4D97-AF65-F5344CB8AC3E}">
        <p14:creationId xmlns:p14="http://schemas.microsoft.com/office/powerpoint/2010/main" val="32216884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F0F5079-CB4E-47B6-BCE1-447E4E38A82B}" type="datetimeFigureOut">
              <a:rPr lang="en-GB" smtClean="0"/>
              <a:t>04/04/2019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8118311-79A9-436D-9CE2-5B720229EF1C}" type="slidenum">
              <a:rPr lang="en-GB" smtClean="0"/>
              <a:t>‹#›</a:t>
            </a:fld>
            <a:endParaRPr lang="en-GB"/>
          </a:p>
        </p:txBody>
      </p:sp>
    </p:spTree>
    <p:extLst>
      <p:ext uri="{BB962C8B-B14F-4D97-AF65-F5344CB8AC3E}">
        <p14:creationId xmlns:p14="http://schemas.microsoft.com/office/powerpoint/2010/main" val="2950643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0F5079-CB4E-47B6-BCE1-447E4E38A82B}" type="datetimeFigureOut">
              <a:rPr lang="en-GB" smtClean="0"/>
              <a:t>04/04/2019</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118311-79A9-436D-9CE2-5B720229EF1C}" type="slidenum">
              <a:rPr lang="en-GB" smtClean="0"/>
              <a:t>‹#›</a:t>
            </a:fld>
            <a:endParaRPr lang="en-GB"/>
          </a:p>
        </p:txBody>
      </p:sp>
    </p:spTree>
    <p:extLst>
      <p:ext uri="{BB962C8B-B14F-4D97-AF65-F5344CB8AC3E}">
        <p14:creationId xmlns:p14="http://schemas.microsoft.com/office/powerpoint/2010/main" val="21811358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4.emf"/></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6.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527452"/>
            <a:ext cx="9144000" cy="2387600"/>
          </a:xfrm>
        </p:spPr>
        <p:txBody>
          <a:bodyPr>
            <a:normAutofit fontScale="90000"/>
          </a:bodyPr>
          <a:lstStyle/>
          <a:p>
            <a:r>
              <a:rPr lang="en-GB" sz="7200" dirty="0">
                <a:solidFill>
                  <a:schemeClr val="bg1"/>
                </a:solidFill>
              </a:rPr>
              <a:t/>
            </a:r>
            <a:br>
              <a:rPr lang="en-GB" sz="7200" dirty="0">
                <a:solidFill>
                  <a:schemeClr val="bg1"/>
                </a:solidFill>
              </a:rPr>
            </a:br>
            <a:r>
              <a:rPr lang="en-GB" sz="7200" dirty="0">
                <a:solidFill>
                  <a:schemeClr val="bg1"/>
                </a:solidFill>
              </a:rPr>
              <a:t> </a:t>
            </a:r>
            <a:r>
              <a:rPr lang="en-GB" sz="7200" b="1" dirty="0">
                <a:solidFill>
                  <a:schemeClr val="bg1"/>
                </a:solidFill>
              </a:rPr>
              <a:t>Principled Pragmatism and the ‘Inclusion Project’</a:t>
            </a:r>
            <a:endParaRPr lang="en-GB" sz="7000" dirty="0">
              <a:solidFill>
                <a:schemeClr val="bg1"/>
              </a:solidFill>
            </a:endParaRPr>
          </a:p>
        </p:txBody>
      </p:sp>
      <p:sp>
        <p:nvSpPr>
          <p:cNvPr id="3" name="Subtitle 2"/>
          <p:cNvSpPr>
            <a:spLocks noGrp="1"/>
          </p:cNvSpPr>
          <p:nvPr>
            <p:ph type="subTitle" idx="1"/>
          </p:nvPr>
        </p:nvSpPr>
        <p:spPr>
          <a:xfrm>
            <a:off x="1524000" y="3123406"/>
            <a:ext cx="9144000" cy="1655762"/>
          </a:xfrm>
        </p:spPr>
        <p:txBody>
          <a:bodyPr>
            <a:normAutofit/>
          </a:bodyPr>
          <a:lstStyle/>
          <a:p>
            <a:r>
              <a:rPr lang="en-GB" sz="3000" dirty="0">
                <a:solidFill>
                  <a:schemeClr val="bg1"/>
                </a:solidFill>
              </a:rPr>
              <a:t> </a:t>
            </a:r>
            <a:r>
              <a:rPr lang="en-GB" sz="3000" b="1" dirty="0">
                <a:solidFill>
                  <a:schemeClr val="bg1"/>
                </a:solidFill>
              </a:rPr>
              <a:t>Implementing a Gender Perspective in Peace Agreements </a:t>
            </a:r>
            <a:endParaRPr lang="en-GB" sz="3000" dirty="0">
              <a:solidFill>
                <a:schemeClr val="bg1"/>
              </a:solidFill>
            </a:endParaRPr>
          </a:p>
        </p:txBody>
      </p:sp>
      <p:pic>
        <p:nvPicPr>
          <p:cNvPr id="4" name="Picture 3"/>
          <p:cNvPicPr>
            <a:picLocks noChangeAspect="1"/>
          </p:cNvPicPr>
          <p:nvPr/>
        </p:nvPicPr>
        <p:blipFill>
          <a:blip r:embed="rId2"/>
          <a:stretch>
            <a:fillRect/>
          </a:stretch>
        </p:blipFill>
        <p:spPr>
          <a:xfrm>
            <a:off x="0" y="4300537"/>
            <a:ext cx="12192000" cy="957263"/>
          </a:xfrm>
          <a:prstGeom prst="rect">
            <a:avLst/>
          </a:prstGeom>
        </p:spPr>
      </p:pic>
      <p:pic>
        <p:nvPicPr>
          <p:cNvPr id="5" name="Picture 4"/>
          <p:cNvPicPr>
            <a:picLocks noChangeAspect="1"/>
          </p:cNvPicPr>
          <p:nvPr/>
        </p:nvPicPr>
        <p:blipFill>
          <a:blip r:embed="rId3"/>
          <a:stretch>
            <a:fillRect/>
          </a:stretch>
        </p:blipFill>
        <p:spPr>
          <a:xfrm>
            <a:off x="-1" y="5257800"/>
            <a:ext cx="12212093" cy="1261533"/>
          </a:xfrm>
          <a:prstGeom prst="rect">
            <a:avLst/>
          </a:prstGeom>
        </p:spPr>
      </p:pic>
    </p:spTree>
    <p:extLst>
      <p:ext uri="{BB962C8B-B14F-4D97-AF65-F5344CB8AC3E}">
        <p14:creationId xmlns:p14="http://schemas.microsoft.com/office/powerpoint/2010/main" val="11347032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p:cNvPicPr>
            <a:picLocks noGrp="1" noChangeAspect="1"/>
          </p:cNvPicPr>
          <p:nvPr>
            <p:ph idx="1"/>
          </p:nvPr>
        </p:nvPicPr>
        <p:blipFill>
          <a:blip r:embed="rId2"/>
          <a:stretch>
            <a:fillRect/>
          </a:stretch>
        </p:blipFill>
        <p:spPr>
          <a:xfrm>
            <a:off x="5836063" y="686858"/>
            <a:ext cx="6225904" cy="6014509"/>
          </a:xfrm>
          <a:prstGeom prst="rect">
            <a:avLst/>
          </a:prstGeom>
        </p:spPr>
      </p:pic>
      <p:sp>
        <p:nvSpPr>
          <p:cNvPr id="3" name="TextBox 2"/>
          <p:cNvSpPr txBox="1"/>
          <p:nvPr/>
        </p:nvSpPr>
        <p:spPr>
          <a:xfrm>
            <a:off x="1134533" y="1998133"/>
            <a:ext cx="3048000" cy="3554819"/>
          </a:xfrm>
          <a:prstGeom prst="rect">
            <a:avLst/>
          </a:prstGeom>
          <a:noFill/>
        </p:spPr>
        <p:txBody>
          <a:bodyPr wrap="square" rtlCol="0">
            <a:spAutoFit/>
          </a:bodyPr>
          <a:lstStyle/>
          <a:p>
            <a:r>
              <a:rPr lang="en-GB" sz="2500" dirty="0" smtClean="0">
                <a:solidFill>
                  <a:schemeClr val="bg1"/>
                </a:solidFill>
                <a:latin typeface="Times New Roman" panose="02020603050405020304" pitchFamily="18" charset="0"/>
                <a:cs typeface="Times New Roman" panose="02020603050405020304" pitchFamily="18" charset="0"/>
              </a:rPr>
              <a:t>Permits relationships between inclusion and power sharing to be measured</a:t>
            </a:r>
          </a:p>
          <a:p>
            <a:endParaRPr lang="en-GB" sz="2500" dirty="0">
              <a:solidFill>
                <a:schemeClr val="bg1"/>
              </a:solidFill>
              <a:latin typeface="Times New Roman" panose="02020603050405020304" pitchFamily="18" charset="0"/>
              <a:cs typeface="Times New Roman" panose="02020603050405020304" pitchFamily="18" charset="0"/>
            </a:endParaRPr>
          </a:p>
          <a:p>
            <a:r>
              <a:rPr lang="en-GB" sz="2500" dirty="0" smtClean="0">
                <a:solidFill>
                  <a:schemeClr val="bg1"/>
                </a:solidFill>
                <a:latin typeface="Times New Roman" panose="02020603050405020304" pitchFamily="18" charset="0"/>
                <a:cs typeface="Times New Roman" panose="02020603050405020304" pitchFamily="18" charset="0"/>
              </a:rPr>
              <a:t>Shows agreements with political power sharing more likely to also discuss women </a:t>
            </a:r>
            <a:endParaRPr lang="en-GB" sz="2500" dirty="0">
              <a:solidFill>
                <a:schemeClr val="bg1"/>
              </a:solidFill>
              <a:latin typeface="Times New Roman" panose="02020603050405020304" pitchFamily="18" charset="0"/>
              <a:cs typeface="Times New Roman" panose="02020603050405020304" pitchFamily="18" charset="0"/>
            </a:endParaRPr>
          </a:p>
        </p:txBody>
      </p:sp>
      <p:sp>
        <p:nvSpPr>
          <p:cNvPr id="7" name="Freeform: Shape 8">
            <a:extLst>
              <a:ext uri="{FF2B5EF4-FFF2-40B4-BE49-F238E27FC236}">
                <a16:creationId xmlns:a16="http://schemas.microsoft.com/office/drawing/2014/main" id="{E25621CF-FD9B-4BC3-9ECC-36CAF62103D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2001" y="495300"/>
            <a:ext cx="5555504" cy="61722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chemeClr val="tx1">
              <a:lumMod val="75000"/>
              <a:lumOff val="2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822960" rtl="0" eaLnBrk="1" fontAlgn="auto" latinLnBrk="0" hangingPunct="1">
              <a:lnSpc>
                <a:spcPct val="100000"/>
              </a:lnSpc>
              <a:spcBef>
                <a:spcPts val="0"/>
              </a:spcBef>
              <a:spcAft>
                <a:spcPts val="0"/>
              </a:spcAft>
              <a:buClrTx/>
              <a:buSzTx/>
              <a:buFontTx/>
              <a:buNone/>
              <a:tabLst/>
              <a:defRPr/>
            </a:pPr>
            <a:endParaRPr kumimoji="0" lang="en-US" sz="162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Freeform: Shape 10">
            <a:extLst>
              <a:ext uri="{FF2B5EF4-FFF2-40B4-BE49-F238E27FC236}">
                <a16:creationId xmlns:a16="http://schemas.microsoft.com/office/drawing/2014/main" id="{C80C3A2E-251A-4505-B1B8-C85CBF21F38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00" y="495300"/>
            <a:ext cx="5421739" cy="617220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822960" rtl="0" eaLnBrk="1" fontAlgn="auto" latinLnBrk="0" hangingPunct="1">
              <a:lnSpc>
                <a:spcPct val="100000"/>
              </a:lnSpc>
              <a:spcBef>
                <a:spcPts val="0"/>
              </a:spcBef>
              <a:spcAft>
                <a:spcPts val="0"/>
              </a:spcAft>
              <a:buClrTx/>
              <a:buSzTx/>
              <a:buFontTx/>
              <a:buNone/>
              <a:tabLst/>
              <a:defRPr/>
            </a:pPr>
            <a:endParaRPr kumimoji="0" lang="en-US" sz="162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902D5045-9342-4E87-BAD7-71E650EF4A43}"/>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761999" y="495300"/>
            <a:ext cx="5226464" cy="1282932"/>
          </a:xfrm>
          <a:prstGeom prst="rect">
            <a:avLst/>
          </a:prstGeom>
          <a:noFill/>
        </p:spPr>
      </p:pic>
      <p:sp>
        <p:nvSpPr>
          <p:cNvPr id="13" name="TextBox 12"/>
          <p:cNvSpPr txBox="1"/>
          <p:nvPr/>
        </p:nvSpPr>
        <p:spPr>
          <a:xfrm>
            <a:off x="1286933" y="2150533"/>
            <a:ext cx="3048000" cy="3554819"/>
          </a:xfrm>
          <a:prstGeom prst="rect">
            <a:avLst/>
          </a:prstGeom>
          <a:noFill/>
        </p:spPr>
        <p:txBody>
          <a:bodyPr wrap="square" rtlCol="0">
            <a:spAutoFit/>
          </a:bodyPr>
          <a:lstStyle/>
          <a:p>
            <a:r>
              <a:rPr lang="en-GB" sz="2500" dirty="0" smtClean="0">
                <a:solidFill>
                  <a:schemeClr val="bg1"/>
                </a:solidFill>
                <a:latin typeface="Times New Roman" panose="02020603050405020304" pitchFamily="18" charset="0"/>
                <a:cs typeface="Times New Roman" panose="02020603050405020304" pitchFamily="18" charset="0"/>
              </a:rPr>
              <a:t>Permits relationships between inclusion and power sharing to be measured</a:t>
            </a:r>
          </a:p>
          <a:p>
            <a:endParaRPr lang="en-GB" sz="2500" dirty="0">
              <a:solidFill>
                <a:schemeClr val="bg1"/>
              </a:solidFill>
              <a:latin typeface="Times New Roman" panose="02020603050405020304" pitchFamily="18" charset="0"/>
              <a:cs typeface="Times New Roman" panose="02020603050405020304" pitchFamily="18" charset="0"/>
            </a:endParaRPr>
          </a:p>
          <a:p>
            <a:r>
              <a:rPr lang="en-GB" sz="2500" dirty="0" smtClean="0">
                <a:solidFill>
                  <a:schemeClr val="bg1"/>
                </a:solidFill>
                <a:latin typeface="Times New Roman" panose="02020603050405020304" pitchFamily="18" charset="0"/>
                <a:cs typeface="Times New Roman" panose="02020603050405020304" pitchFamily="18" charset="0"/>
              </a:rPr>
              <a:t>Shows agreements with political power sharing more likely to also discuss women </a:t>
            </a:r>
            <a:endParaRPr lang="en-GB" sz="25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645764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Qualitative Analysis</a:t>
            </a:r>
            <a:endParaRPr lang="en-GB" dirty="0"/>
          </a:p>
        </p:txBody>
      </p:sp>
      <p:sp>
        <p:nvSpPr>
          <p:cNvPr id="3" name="Content Placeholder 2"/>
          <p:cNvSpPr>
            <a:spLocks noGrp="1"/>
          </p:cNvSpPr>
          <p:nvPr>
            <p:ph idx="1"/>
          </p:nvPr>
        </p:nvSpPr>
        <p:spPr/>
        <p:txBody>
          <a:bodyPr/>
          <a:lstStyle/>
          <a:p>
            <a:r>
              <a:rPr lang="en-GB" dirty="0" smtClean="0"/>
              <a:t>Thematic analysis </a:t>
            </a:r>
            <a:r>
              <a:rPr lang="en-GB" sz="1800" dirty="0" smtClean="0"/>
              <a:t>(Braun &amp; Clarke, 2006)</a:t>
            </a:r>
          </a:p>
          <a:p>
            <a:r>
              <a:rPr lang="en-GB" dirty="0" smtClean="0"/>
              <a:t>49 Agreements discussing Women &amp; TJ</a:t>
            </a:r>
          </a:p>
          <a:p>
            <a:r>
              <a:rPr lang="en-GB" dirty="0" smtClean="0"/>
              <a:t>Reveals 4 Themes</a:t>
            </a:r>
          </a:p>
          <a:p>
            <a:pPr lvl="1"/>
            <a:r>
              <a:rPr lang="en-GB" dirty="0" smtClean="0"/>
              <a:t>Women as Prisoners</a:t>
            </a:r>
          </a:p>
          <a:p>
            <a:pPr lvl="1"/>
            <a:r>
              <a:rPr lang="en-GB" dirty="0" smtClean="0"/>
              <a:t>Needs of Women</a:t>
            </a:r>
          </a:p>
          <a:p>
            <a:pPr lvl="1"/>
            <a:r>
              <a:rPr lang="en-GB" dirty="0" smtClean="0"/>
              <a:t>Women as Victims</a:t>
            </a:r>
          </a:p>
          <a:p>
            <a:pPr lvl="1"/>
            <a:r>
              <a:rPr lang="en-GB" dirty="0" smtClean="0"/>
              <a:t>New Institutions for Women</a:t>
            </a:r>
          </a:p>
        </p:txBody>
      </p:sp>
      <p:pic>
        <p:nvPicPr>
          <p:cNvPr id="12" name="Picture 11"/>
          <p:cNvPicPr>
            <a:picLocks noChangeAspect="1"/>
          </p:cNvPicPr>
          <p:nvPr/>
        </p:nvPicPr>
        <p:blipFill>
          <a:blip r:embed="rId2"/>
          <a:stretch>
            <a:fillRect/>
          </a:stretch>
        </p:blipFill>
        <p:spPr>
          <a:xfrm>
            <a:off x="7372767" y="602754"/>
            <a:ext cx="3981033" cy="4541914"/>
          </a:xfrm>
          <a:prstGeom prst="rect">
            <a:avLst/>
          </a:prstGeom>
        </p:spPr>
      </p:pic>
      <p:pic>
        <p:nvPicPr>
          <p:cNvPr id="13" name="Picture 12"/>
          <p:cNvPicPr>
            <a:picLocks noChangeAspect="1"/>
          </p:cNvPicPr>
          <p:nvPr/>
        </p:nvPicPr>
        <p:blipFill>
          <a:blip r:embed="rId3"/>
          <a:stretch>
            <a:fillRect/>
          </a:stretch>
        </p:blipFill>
        <p:spPr>
          <a:xfrm>
            <a:off x="0" y="5598542"/>
            <a:ext cx="12192000" cy="1259457"/>
          </a:xfrm>
          <a:prstGeom prst="rect">
            <a:avLst/>
          </a:prstGeom>
        </p:spPr>
      </p:pic>
    </p:spTree>
    <p:extLst>
      <p:ext uri="{BB962C8B-B14F-4D97-AF65-F5344CB8AC3E}">
        <p14:creationId xmlns:p14="http://schemas.microsoft.com/office/powerpoint/2010/main" val="41264981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500" dirty="0" smtClean="0"/>
              <a:t>Ways Women are Discussed: Violence against Women</a:t>
            </a:r>
            <a:endParaRPr lang="en-GB" sz="3500" dirty="0"/>
          </a:p>
        </p:txBody>
      </p:sp>
      <p:pic>
        <p:nvPicPr>
          <p:cNvPr id="4" name="Picture 3"/>
          <p:cNvPicPr>
            <a:picLocks noChangeAspect="1"/>
          </p:cNvPicPr>
          <p:nvPr/>
        </p:nvPicPr>
        <p:blipFill>
          <a:blip r:embed="rId2"/>
          <a:stretch>
            <a:fillRect/>
          </a:stretch>
        </p:blipFill>
        <p:spPr>
          <a:xfrm>
            <a:off x="10623250" y="159768"/>
            <a:ext cx="1314450" cy="1276350"/>
          </a:xfrm>
          <a:prstGeom prst="rect">
            <a:avLst/>
          </a:prstGeom>
        </p:spPr>
      </p:pic>
      <p:pic>
        <p:nvPicPr>
          <p:cNvPr id="5" name="Picture 4"/>
          <p:cNvPicPr>
            <a:picLocks noChangeAspect="1"/>
          </p:cNvPicPr>
          <p:nvPr/>
        </p:nvPicPr>
        <p:blipFill>
          <a:blip r:embed="rId3"/>
          <a:stretch>
            <a:fillRect/>
          </a:stretch>
        </p:blipFill>
        <p:spPr>
          <a:xfrm>
            <a:off x="0" y="5598542"/>
            <a:ext cx="12192000" cy="1259457"/>
          </a:xfrm>
          <a:prstGeom prst="rect">
            <a:avLst/>
          </a:prstGeom>
        </p:spPr>
      </p:pic>
      <p:pic>
        <p:nvPicPr>
          <p:cNvPr id="6" name="Content Placeholder 5"/>
          <p:cNvPicPr>
            <a:picLocks noGrp="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3377499" y="1341661"/>
            <a:ext cx="5437001" cy="4351338"/>
          </a:xfrm>
          <a:prstGeom prst="rect">
            <a:avLst/>
          </a:prstGeom>
          <a:noFill/>
          <a:ln>
            <a:noFill/>
          </a:ln>
        </p:spPr>
      </p:pic>
    </p:spTree>
    <p:extLst>
      <p:ext uri="{BB962C8B-B14F-4D97-AF65-F5344CB8AC3E}">
        <p14:creationId xmlns:p14="http://schemas.microsoft.com/office/powerpoint/2010/main" val="23451412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500" dirty="0" smtClean="0"/>
              <a:t>Implementation: Constitutional Changes</a:t>
            </a:r>
            <a:endParaRPr lang="en-GB" sz="3500" dirty="0"/>
          </a:p>
        </p:txBody>
      </p:sp>
      <p:pic>
        <p:nvPicPr>
          <p:cNvPr id="4" name="Picture 3"/>
          <p:cNvPicPr>
            <a:picLocks noChangeAspect="1"/>
          </p:cNvPicPr>
          <p:nvPr/>
        </p:nvPicPr>
        <p:blipFill>
          <a:blip r:embed="rId2"/>
          <a:stretch>
            <a:fillRect/>
          </a:stretch>
        </p:blipFill>
        <p:spPr>
          <a:xfrm>
            <a:off x="10623250" y="159768"/>
            <a:ext cx="1314450" cy="1276350"/>
          </a:xfrm>
          <a:prstGeom prst="rect">
            <a:avLst/>
          </a:prstGeom>
        </p:spPr>
      </p:pic>
      <p:pic>
        <p:nvPicPr>
          <p:cNvPr id="5" name="Picture 4"/>
          <p:cNvPicPr>
            <a:picLocks noChangeAspect="1"/>
          </p:cNvPicPr>
          <p:nvPr/>
        </p:nvPicPr>
        <p:blipFill>
          <a:blip r:embed="rId3"/>
          <a:stretch>
            <a:fillRect/>
          </a:stretch>
        </p:blipFill>
        <p:spPr>
          <a:xfrm>
            <a:off x="0" y="5598542"/>
            <a:ext cx="12192000" cy="1259457"/>
          </a:xfrm>
          <a:prstGeom prst="rect">
            <a:avLst/>
          </a:prstGeom>
        </p:spPr>
      </p:pic>
      <p:sp>
        <p:nvSpPr>
          <p:cNvPr id="3" name="Content Placeholder 2"/>
          <p:cNvSpPr>
            <a:spLocks noGrp="1"/>
          </p:cNvSpPr>
          <p:nvPr>
            <p:ph idx="1"/>
          </p:nvPr>
        </p:nvSpPr>
        <p:spPr/>
        <p:txBody>
          <a:bodyPr/>
          <a:lstStyle/>
          <a:p>
            <a:endParaRPr lang="en-GB"/>
          </a:p>
        </p:txBody>
      </p:sp>
      <p:pic>
        <p:nvPicPr>
          <p:cNvPr id="7" name="Content Placeholder 3"/>
          <p:cNvPicPr>
            <a:picLocks/>
          </p:cNvPicPr>
          <p:nvPr/>
        </p:nvPicPr>
        <p:blipFill>
          <a:blip r:embed="rId4">
            <a:extLst>
              <a:ext uri="{28A0092B-C50C-407E-A947-70E740481C1C}">
                <a14:useLocalDpi xmlns:a14="http://schemas.microsoft.com/office/drawing/2010/main" val="0"/>
              </a:ext>
            </a:extLst>
          </a:blip>
          <a:srcRect/>
          <a:stretch>
            <a:fillRect/>
          </a:stretch>
        </p:blipFill>
        <p:spPr bwMode="auto">
          <a:xfrm>
            <a:off x="838200" y="1690688"/>
            <a:ext cx="10515600" cy="3048830"/>
          </a:xfrm>
          <a:prstGeom prst="rect">
            <a:avLst/>
          </a:prstGeom>
          <a:noFill/>
          <a:ln>
            <a:noFill/>
          </a:ln>
        </p:spPr>
      </p:pic>
    </p:spTree>
    <p:extLst>
      <p:ext uri="{BB962C8B-B14F-4D97-AF65-F5344CB8AC3E}">
        <p14:creationId xmlns:p14="http://schemas.microsoft.com/office/powerpoint/2010/main" val="1078243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0623250" y="159768"/>
            <a:ext cx="1314450" cy="1276350"/>
          </a:xfrm>
          <a:prstGeom prst="rect">
            <a:avLst/>
          </a:prstGeom>
        </p:spPr>
      </p:pic>
      <p:sp>
        <p:nvSpPr>
          <p:cNvPr id="2" name="Content Placeholder 1"/>
          <p:cNvSpPr>
            <a:spLocks noGrp="1"/>
          </p:cNvSpPr>
          <p:nvPr>
            <p:ph idx="1"/>
          </p:nvPr>
        </p:nvSpPr>
        <p:spPr/>
        <p:txBody>
          <a:bodyPr/>
          <a:lstStyle/>
          <a:p>
            <a:endParaRPr lang="en-GB" dirty="0"/>
          </a:p>
        </p:txBody>
      </p:sp>
      <p:sp>
        <p:nvSpPr>
          <p:cNvPr id="7" name="Title 1"/>
          <p:cNvSpPr>
            <a:spLocks noGrp="1"/>
          </p:cNvSpPr>
          <p:nvPr>
            <p:ph type="title"/>
          </p:nvPr>
        </p:nvSpPr>
        <p:spPr>
          <a:xfrm>
            <a:off x="838200" y="365125"/>
            <a:ext cx="10515600" cy="1325563"/>
          </a:xfrm>
        </p:spPr>
        <p:txBody>
          <a:bodyPr/>
          <a:lstStyle/>
          <a:p>
            <a:endParaRPr lang="en-GB"/>
          </a:p>
        </p:txBody>
      </p:sp>
      <p:pic>
        <p:nvPicPr>
          <p:cNvPr id="9" name="Picture 8"/>
          <p:cNvPicPr>
            <a:picLocks noChangeAspect="1"/>
          </p:cNvPicPr>
          <p:nvPr/>
        </p:nvPicPr>
        <p:blipFill>
          <a:blip r:embed="rId3"/>
          <a:stretch>
            <a:fillRect/>
          </a:stretch>
        </p:blipFill>
        <p:spPr>
          <a:xfrm>
            <a:off x="0" y="0"/>
            <a:ext cx="12056114" cy="6679580"/>
          </a:xfrm>
          <a:prstGeom prst="rect">
            <a:avLst/>
          </a:prstGeom>
        </p:spPr>
      </p:pic>
      <p:pic>
        <p:nvPicPr>
          <p:cNvPr id="10" name="Content Placeholder 3"/>
          <p:cNvPicPr>
            <a:picLocks noChangeAspect="1"/>
          </p:cNvPicPr>
          <p:nvPr/>
        </p:nvPicPr>
        <p:blipFill>
          <a:blip r:embed="rId4"/>
          <a:stretch>
            <a:fillRect/>
          </a:stretch>
        </p:blipFill>
        <p:spPr>
          <a:xfrm>
            <a:off x="6475337" y="245327"/>
            <a:ext cx="5307590" cy="6795148"/>
          </a:xfrm>
          <a:prstGeom prst="rect">
            <a:avLst/>
          </a:prstGeom>
        </p:spPr>
      </p:pic>
      <p:pic>
        <p:nvPicPr>
          <p:cNvPr id="11" name="Picture 10">
            <a:extLst>
              <a:ext uri="{FF2B5EF4-FFF2-40B4-BE49-F238E27FC236}">
                <a16:creationId xmlns:a16="http://schemas.microsoft.com/office/drawing/2014/main" id="{902D5045-9342-4E87-BAD7-71E650EF4A43}"/>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409073" y="245327"/>
            <a:ext cx="5226464" cy="1282932"/>
          </a:xfrm>
          <a:prstGeom prst="rect">
            <a:avLst/>
          </a:prstGeom>
          <a:noFill/>
        </p:spPr>
      </p:pic>
      <p:sp>
        <p:nvSpPr>
          <p:cNvPr id="12" name="TextBox 11"/>
          <p:cNvSpPr txBox="1"/>
          <p:nvPr/>
        </p:nvSpPr>
        <p:spPr>
          <a:xfrm>
            <a:off x="838200" y="1973766"/>
            <a:ext cx="3566532" cy="2785378"/>
          </a:xfrm>
          <a:prstGeom prst="rect">
            <a:avLst/>
          </a:prstGeom>
          <a:noFill/>
        </p:spPr>
        <p:txBody>
          <a:bodyPr wrap="square" rtlCol="0">
            <a:spAutoFit/>
          </a:bodyPr>
          <a:lstStyle/>
          <a:p>
            <a:r>
              <a:rPr lang="en-GB" sz="2500" dirty="0" smtClean="0">
                <a:solidFill>
                  <a:schemeClr val="bg1"/>
                </a:solidFill>
                <a:latin typeface="Times New Roman" panose="02020603050405020304" pitchFamily="18" charset="0"/>
                <a:cs typeface="Times New Roman" panose="02020603050405020304" pitchFamily="18" charset="0"/>
              </a:rPr>
              <a:t>Comparing with GQD and other sources for non-legislative quotas</a:t>
            </a:r>
          </a:p>
          <a:p>
            <a:endParaRPr lang="en-GB" sz="2500" dirty="0">
              <a:solidFill>
                <a:schemeClr val="bg1"/>
              </a:solidFill>
              <a:latin typeface="Times New Roman" panose="02020603050405020304" pitchFamily="18" charset="0"/>
              <a:cs typeface="Times New Roman" panose="02020603050405020304" pitchFamily="18" charset="0"/>
            </a:endParaRPr>
          </a:p>
          <a:p>
            <a:r>
              <a:rPr lang="en-GB" sz="2500" dirty="0" smtClean="0">
                <a:solidFill>
                  <a:schemeClr val="bg1"/>
                </a:solidFill>
                <a:latin typeface="Times New Roman" panose="02020603050405020304" pitchFamily="18" charset="0"/>
                <a:cs typeface="Times New Roman" panose="02020603050405020304" pitchFamily="18" charset="0"/>
              </a:rPr>
              <a:t>Shows relationships between various factors and implementation rate.</a:t>
            </a:r>
            <a:endParaRPr lang="en-GB" sz="25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923523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56121"/>
            <a:ext cx="10515600" cy="1325563"/>
          </a:xfrm>
        </p:spPr>
        <p:txBody>
          <a:bodyPr/>
          <a:lstStyle/>
          <a:p>
            <a:r>
              <a:rPr lang="en-GB" dirty="0" smtClean="0"/>
              <a:t>Conclusion</a:t>
            </a:r>
            <a:endParaRPr lang="en-GB" dirty="0"/>
          </a:p>
        </p:txBody>
      </p:sp>
      <p:sp>
        <p:nvSpPr>
          <p:cNvPr id="3" name="Content Placeholder 2"/>
          <p:cNvSpPr>
            <a:spLocks noGrp="1"/>
          </p:cNvSpPr>
          <p:nvPr>
            <p:ph idx="1"/>
          </p:nvPr>
        </p:nvSpPr>
        <p:spPr>
          <a:xfrm>
            <a:off x="838200" y="1881691"/>
            <a:ext cx="10515600" cy="4351338"/>
          </a:xfrm>
        </p:spPr>
        <p:txBody>
          <a:bodyPr/>
          <a:lstStyle/>
          <a:p>
            <a:r>
              <a:rPr lang="en-GB" dirty="0" smtClean="0"/>
              <a:t>Overall poor rate of inclusion</a:t>
            </a:r>
          </a:p>
          <a:p>
            <a:r>
              <a:rPr lang="en-GB" dirty="0" smtClean="0"/>
              <a:t>Inclusion of women greater in comprehensive stages…</a:t>
            </a:r>
          </a:p>
          <a:p>
            <a:r>
              <a:rPr lang="en-GB" dirty="0" smtClean="0"/>
              <a:t>…and surprisingly in power sharing agreements</a:t>
            </a:r>
          </a:p>
          <a:p>
            <a:r>
              <a:rPr lang="en-GB" dirty="0" smtClean="0"/>
              <a:t>PA-X is a useful, multipurpose tool for agreement analysis.</a:t>
            </a:r>
            <a:endParaRPr lang="en-GB" dirty="0"/>
          </a:p>
        </p:txBody>
      </p:sp>
    </p:spTree>
    <p:extLst>
      <p:ext uri="{BB962C8B-B14F-4D97-AF65-F5344CB8AC3E}">
        <p14:creationId xmlns:p14="http://schemas.microsoft.com/office/powerpoint/2010/main" val="24144594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Defining a Peace Agreement</a:t>
            </a:r>
            <a:endParaRPr lang="en-GB" dirty="0"/>
          </a:p>
        </p:txBody>
      </p:sp>
      <p:sp>
        <p:nvSpPr>
          <p:cNvPr id="3" name="Content Placeholder 2"/>
          <p:cNvSpPr>
            <a:spLocks noGrp="1"/>
          </p:cNvSpPr>
          <p:nvPr>
            <p:ph idx="1"/>
          </p:nvPr>
        </p:nvSpPr>
        <p:spPr/>
        <p:txBody>
          <a:bodyPr/>
          <a:lstStyle/>
          <a:p>
            <a:pPr marL="0" indent="0">
              <a:buNone/>
            </a:pPr>
            <a:r>
              <a:rPr lang="en-GB" dirty="0" smtClean="0"/>
              <a:t>PA-X “Peace </a:t>
            </a:r>
            <a:r>
              <a:rPr lang="en-GB" dirty="0"/>
              <a:t>Agreement: formal, publicly-available document, produced after discussion with </a:t>
            </a:r>
            <a:r>
              <a:rPr lang="en-GB" dirty="0" smtClean="0"/>
              <a:t>conflict protagonists </a:t>
            </a:r>
            <a:r>
              <a:rPr lang="en-GB" dirty="0"/>
              <a:t>and mutually agreed to by some or all of them, addressing conflict with </a:t>
            </a:r>
            <a:r>
              <a:rPr lang="en-GB" dirty="0" smtClean="0"/>
              <a:t>a view </a:t>
            </a:r>
            <a:r>
              <a:rPr lang="en-GB" dirty="0"/>
              <a:t>to ending </a:t>
            </a:r>
            <a:r>
              <a:rPr lang="en-GB" dirty="0" smtClean="0"/>
              <a:t>it”</a:t>
            </a:r>
          </a:p>
          <a:p>
            <a:pPr marL="0" indent="0">
              <a:buNone/>
            </a:pPr>
            <a:endParaRPr lang="en-GB" dirty="0"/>
          </a:p>
          <a:p>
            <a:pPr marL="0" indent="0">
              <a:buNone/>
            </a:pPr>
            <a:r>
              <a:rPr lang="en-GB" dirty="0"/>
              <a:t>UCDP </a:t>
            </a:r>
            <a:r>
              <a:rPr lang="en-GB" dirty="0" smtClean="0"/>
              <a:t>“a </a:t>
            </a:r>
            <a:r>
              <a:rPr lang="en-GB" dirty="0"/>
              <a:t>peace agreement refers to an agreement between two or more primary warring parties in a conflict, which addresses the disputed incompatibility, either by settling all or part of it, or by clearly outlining a process for how the warring parties plan to regulate the incompatibility</a:t>
            </a:r>
            <a:r>
              <a:rPr lang="en-GB" dirty="0" smtClean="0"/>
              <a:t>.”</a:t>
            </a:r>
            <a:endParaRPr lang="en-GB" dirty="0"/>
          </a:p>
        </p:txBody>
      </p:sp>
    </p:spTree>
    <p:extLst>
      <p:ext uri="{BB962C8B-B14F-4D97-AF65-F5344CB8AC3E}">
        <p14:creationId xmlns:p14="http://schemas.microsoft.com/office/powerpoint/2010/main" val="17346268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is a Gender Perspective?</a:t>
            </a:r>
            <a:endParaRPr lang="en-GB" dirty="0"/>
          </a:p>
        </p:txBody>
      </p:sp>
      <p:sp>
        <p:nvSpPr>
          <p:cNvPr id="3" name="Content Placeholder 2"/>
          <p:cNvSpPr>
            <a:spLocks noGrp="1"/>
          </p:cNvSpPr>
          <p:nvPr>
            <p:ph idx="1"/>
          </p:nvPr>
        </p:nvSpPr>
        <p:spPr/>
        <p:txBody>
          <a:bodyPr/>
          <a:lstStyle/>
          <a:p>
            <a:r>
              <a:rPr lang="en-GB" dirty="0" smtClean="0"/>
              <a:t>UNSCR1325 uses the term but does not define it.</a:t>
            </a:r>
          </a:p>
          <a:p>
            <a:r>
              <a:rPr lang="en-GB" dirty="0" smtClean="0"/>
              <a:t>International Criminal Court:</a:t>
            </a:r>
          </a:p>
          <a:p>
            <a:pPr marL="457200" lvl="1" indent="0">
              <a:buNone/>
            </a:pPr>
            <a:r>
              <a:rPr lang="en-GB" dirty="0"/>
              <a:t>“Gender perspective’ requires an understanding of differences in status, power, roles, and needs between males and females, and the impact of gender on people’s opportunities and interactions. This will enable the Office to gain a </a:t>
            </a:r>
            <a:r>
              <a:rPr lang="en-GB" dirty="0" smtClean="0"/>
              <a:t>better understanding </a:t>
            </a:r>
            <a:r>
              <a:rPr lang="en-GB" dirty="0"/>
              <a:t>of the crimes, as well as the experiences of individuals and communities in a particular </a:t>
            </a:r>
            <a:r>
              <a:rPr lang="en-GB" dirty="0" smtClean="0"/>
              <a:t>society” </a:t>
            </a:r>
          </a:p>
          <a:p>
            <a:pPr marL="457200" lvl="1" indent="0">
              <a:buNone/>
            </a:pPr>
            <a:r>
              <a:rPr lang="en-GB" dirty="0"/>
              <a:t>	</a:t>
            </a:r>
            <a:r>
              <a:rPr lang="en-GB" dirty="0" smtClean="0"/>
              <a:t>	</a:t>
            </a:r>
            <a:r>
              <a:rPr lang="en-GB" sz="1800" dirty="0" smtClean="0"/>
              <a:t>–Policy Paper on Sexual and Gender-based Crimes (2014)</a:t>
            </a:r>
          </a:p>
          <a:p>
            <a:endParaRPr lang="en-GB" dirty="0"/>
          </a:p>
        </p:txBody>
      </p:sp>
      <p:pic>
        <p:nvPicPr>
          <p:cNvPr id="4" name="Picture 3"/>
          <p:cNvPicPr>
            <a:picLocks noChangeAspect="1"/>
          </p:cNvPicPr>
          <p:nvPr/>
        </p:nvPicPr>
        <p:blipFill>
          <a:blip r:embed="rId2"/>
          <a:stretch>
            <a:fillRect/>
          </a:stretch>
        </p:blipFill>
        <p:spPr>
          <a:xfrm>
            <a:off x="10623250" y="159768"/>
            <a:ext cx="1314450" cy="1276350"/>
          </a:xfrm>
          <a:prstGeom prst="rect">
            <a:avLst/>
          </a:prstGeom>
        </p:spPr>
      </p:pic>
    </p:spTree>
    <p:extLst>
      <p:ext uri="{BB962C8B-B14F-4D97-AF65-F5344CB8AC3E}">
        <p14:creationId xmlns:p14="http://schemas.microsoft.com/office/powerpoint/2010/main" val="17272877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4812" y="387159"/>
            <a:ext cx="10515600" cy="1325563"/>
          </a:xfrm>
        </p:spPr>
        <p:txBody>
          <a:bodyPr/>
          <a:lstStyle/>
          <a:p>
            <a:r>
              <a:rPr lang="en-GB" dirty="0"/>
              <a:t>What is a Gender </a:t>
            </a:r>
            <a:r>
              <a:rPr lang="en-GB" dirty="0" smtClean="0"/>
              <a:t>Perspective in Agreements?</a:t>
            </a:r>
            <a:endParaRPr lang="en-GB" dirty="0"/>
          </a:p>
        </p:txBody>
      </p:sp>
      <p:sp>
        <p:nvSpPr>
          <p:cNvPr id="3" name="Content Placeholder 2"/>
          <p:cNvSpPr>
            <a:spLocks noGrp="1"/>
          </p:cNvSpPr>
          <p:nvPr>
            <p:ph idx="1"/>
          </p:nvPr>
        </p:nvSpPr>
        <p:spPr>
          <a:xfrm>
            <a:off x="838200" y="1825625"/>
            <a:ext cx="5023104" cy="4351338"/>
          </a:xfrm>
        </p:spPr>
        <p:txBody>
          <a:bodyPr/>
          <a:lstStyle/>
          <a:p>
            <a:r>
              <a:rPr lang="en-GB" dirty="0" smtClean="0"/>
              <a:t>Women’s input in peace processes and agreements</a:t>
            </a:r>
          </a:p>
          <a:p>
            <a:r>
              <a:rPr lang="en-GB" dirty="0" smtClean="0"/>
              <a:t>Material gains for women</a:t>
            </a:r>
            <a:endParaRPr lang="en-GB" dirty="0"/>
          </a:p>
          <a:p>
            <a:r>
              <a:rPr lang="en-GB" dirty="0" smtClean="0"/>
              <a:t>How agreements </a:t>
            </a:r>
            <a:r>
              <a:rPr lang="en-GB" dirty="0"/>
              <a:t>s</a:t>
            </a:r>
            <a:r>
              <a:rPr lang="en-GB" dirty="0" smtClean="0"/>
              <a:t>tructured by gender</a:t>
            </a:r>
          </a:p>
          <a:p>
            <a:r>
              <a:rPr lang="en-GB" dirty="0" smtClean="0"/>
              <a:t>Power imbalance between men and women</a:t>
            </a:r>
            <a:endParaRPr lang="en-GB" dirty="0"/>
          </a:p>
        </p:txBody>
      </p:sp>
      <p:pic>
        <p:nvPicPr>
          <p:cNvPr id="4" name="Picture 3"/>
          <p:cNvPicPr>
            <a:picLocks noChangeAspect="1"/>
          </p:cNvPicPr>
          <p:nvPr/>
        </p:nvPicPr>
        <p:blipFill>
          <a:blip r:embed="rId2"/>
          <a:stretch>
            <a:fillRect/>
          </a:stretch>
        </p:blipFill>
        <p:spPr>
          <a:xfrm>
            <a:off x="10877550" y="274256"/>
            <a:ext cx="1314450" cy="1276350"/>
          </a:xfrm>
          <a:prstGeom prst="rect">
            <a:avLst/>
          </a:prstGeom>
        </p:spPr>
      </p:pic>
      <p:pic>
        <p:nvPicPr>
          <p:cNvPr id="5" name="Picture 4"/>
          <p:cNvPicPr>
            <a:picLocks noChangeAspect="1"/>
          </p:cNvPicPr>
          <p:nvPr/>
        </p:nvPicPr>
        <p:blipFill>
          <a:blip r:embed="rId3"/>
          <a:stretch>
            <a:fillRect/>
          </a:stretch>
        </p:blipFill>
        <p:spPr>
          <a:xfrm>
            <a:off x="6592604" y="1825625"/>
            <a:ext cx="5078408" cy="4188315"/>
          </a:xfrm>
          <a:prstGeom prst="rect">
            <a:avLst/>
          </a:prstGeom>
        </p:spPr>
      </p:pic>
    </p:spTree>
    <p:extLst>
      <p:ext uri="{BB962C8B-B14F-4D97-AF65-F5344CB8AC3E}">
        <p14:creationId xmlns:p14="http://schemas.microsoft.com/office/powerpoint/2010/main" val="21356530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500" dirty="0" smtClean="0"/>
              <a:t>The PA-X Dataset</a:t>
            </a:r>
            <a:endParaRPr lang="en-GB" sz="3500" dirty="0"/>
          </a:p>
        </p:txBody>
      </p:sp>
      <p:sp>
        <p:nvSpPr>
          <p:cNvPr id="3" name="Content Placeholder 2"/>
          <p:cNvSpPr>
            <a:spLocks noGrp="1"/>
          </p:cNvSpPr>
          <p:nvPr>
            <p:ph idx="1"/>
          </p:nvPr>
        </p:nvSpPr>
        <p:spPr/>
        <p:txBody>
          <a:bodyPr/>
          <a:lstStyle/>
          <a:p>
            <a:r>
              <a:rPr lang="en-GB" dirty="0" smtClean="0"/>
              <a:t>1,518 peace agreements</a:t>
            </a:r>
          </a:p>
          <a:p>
            <a:r>
              <a:rPr lang="en-GB" dirty="0" smtClean="0"/>
              <a:t>1990-2015</a:t>
            </a:r>
          </a:p>
          <a:p>
            <a:r>
              <a:rPr lang="en-GB" dirty="0" smtClean="0"/>
              <a:t>Coded on over 200 variables</a:t>
            </a:r>
          </a:p>
          <a:p>
            <a:r>
              <a:rPr lang="en-GB" dirty="0" smtClean="0"/>
              <a:t>Permits statistical analysis, but also searches of the full text</a:t>
            </a:r>
          </a:p>
          <a:p>
            <a:r>
              <a:rPr lang="en-GB" dirty="0" smtClean="0"/>
              <a:t>Allows questions to be answered about when women are included in agreements, how they are discussed, and gives insight into implementation.</a:t>
            </a:r>
            <a:endParaRPr lang="en-GB" dirty="0"/>
          </a:p>
        </p:txBody>
      </p:sp>
      <p:pic>
        <p:nvPicPr>
          <p:cNvPr id="4" name="Picture 3"/>
          <p:cNvPicPr>
            <a:picLocks noChangeAspect="1"/>
          </p:cNvPicPr>
          <p:nvPr/>
        </p:nvPicPr>
        <p:blipFill>
          <a:blip r:embed="rId2"/>
          <a:stretch>
            <a:fillRect/>
          </a:stretch>
        </p:blipFill>
        <p:spPr>
          <a:xfrm>
            <a:off x="10623250" y="159768"/>
            <a:ext cx="1314450" cy="1276350"/>
          </a:xfrm>
          <a:prstGeom prst="rect">
            <a:avLst/>
          </a:prstGeom>
        </p:spPr>
      </p:pic>
      <p:pic>
        <p:nvPicPr>
          <p:cNvPr id="5" name="Picture 4"/>
          <p:cNvPicPr>
            <a:picLocks noChangeAspect="1"/>
          </p:cNvPicPr>
          <p:nvPr/>
        </p:nvPicPr>
        <p:blipFill>
          <a:blip r:embed="rId3"/>
          <a:stretch>
            <a:fillRect/>
          </a:stretch>
        </p:blipFill>
        <p:spPr>
          <a:xfrm>
            <a:off x="0" y="5598542"/>
            <a:ext cx="12192000" cy="1259457"/>
          </a:xfrm>
          <a:prstGeom prst="rect">
            <a:avLst/>
          </a:prstGeom>
        </p:spPr>
      </p:pic>
    </p:spTree>
    <p:extLst>
      <p:ext uri="{BB962C8B-B14F-4D97-AF65-F5344CB8AC3E}">
        <p14:creationId xmlns:p14="http://schemas.microsoft.com/office/powerpoint/2010/main" val="38783979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184400" y="1529583"/>
            <a:ext cx="7552266" cy="4820595"/>
          </a:xfrm>
          <a:prstGeom prst="rect">
            <a:avLst/>
          </a:prstGeom>
        </p:spPr>
      </p:pic>
      <p:sp>
        <p:nvSpPr>
          <p:cNvPr id="5" name="Title 1"/>
          <p:cNvSpPr>
            <a:spLocks noGrp="1"/>
          </p:cNvSpPr>
          <p:nvPr>
            <p:ph type="title"/>
          </p:nvPr>
        </p:nvSpPr>
        <p:spPr>
          <a:xfrm>
            <a:off x="838200" y="365125"/>
            <a:ext cx="10515600" cy="1325563"/>
          </a:xfrm>
        </p:spPr>
        <p:txBody>
          <a:bodyPr/>
          <a:lstStyle/>
          <a:p>
            <a:r>
              <a:rPr lang="en-GB" dirty="0" smtClean="0"/>
              <a:t>Evaluating Gender Perspectives</a:t>
            </a:r>
            <a:endParaRPr lang="en-GB" dirty="0"/>
          </a:p>
        </p:txBody>
      </p:sp>
    </p:spTree>
    <p:extLst>
      <p:ext uri="{BB962C8B-B14F-4D97-AF65-F5344CB8AC3E}">
        <p14:creationId xmlns:p14="http://schemas.microsoft.com/office/powerpoint/2010/main" val="17263080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2000" cy="6836525"/>
          </a:xfrm>
          <a:prstGeom prst="rect">
            <a:avLst/>
          </a:prstGeom>
        </p:spPr>
      </p:pic>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913466" y="365125"/>
            <a:ext cx="7433734" cy="6238875"/>
          </a:xfrm>
          <a:prstGeom prst="rect">
            <a:avLst/>
          </a:prstGeom>
          <a:noFill/>
          <a:ln>
            <a:noFill/>
          </a:ln>
        </p:spPr>
      </p:pic>
    </p:spTree>
    <p:extLst>
      <p:ext uri="{BB962C8B-B14F-4D97-AF65-F5344CB8AC3E}">
        <p14:creationId xmlns:p14="http://schemas.microsoft.com/office/powerpoint/2010/main" val="4315540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6126801" y="1552407"/>
            <a:ext cx="5226999" cy="4184417"/>
          </a:xfrm>
          <a:prstGeom prst="rect">
            <a:avLst/>
          </a:prstGeom>
        </p:spPr>
      </p:pic>
      <p:sp>
        <p:nvSpPr>
          <p:cNvPr id="5" name="Rectangle 4"/>
          <p:cNvSpPr/>
          <p:nvPr/>
        </p:nvSpPr>
        <p:spPr>
          <a:xfrm>
            <a:off x="838200" y="1424912"/>
            <a:ext cx="5996540" cy="4115486"/>
          </a:xfrm>
          <a:prstGeom prst="rect">
            <a:avLst/>
          </a:prstGeom>
        </p:spPr>
        <p:txBody>
          <a:bodyPr wrap="square">
            <a:spAutoFit/>
          </a:bodyPr>
          <a:lstStyle/>
          <a:p>
            <a:pPr marL="342900" lvl="0" indent="-342900" algn="just">
              <a:lnSpc>
                <a:spcPct val="150000"/>
              </a:lnSpc>
              <a:spcAft>
                <a:spcPts val="0"/>
              </a:spcAft>
              <a:buFont typeface="Courier New" panose="02070309020205020404" pitchFamily="49" charset="0"/>
              <a:buChar char="o"/>
            </a:pPr>
            <a:r>
              <a:rPr lang="en-GB" sz="1600" dirty="0">
                <a:latin typeface="Times New Roman" panose="02020603050405020304" pitchFamily="18" charset="0"/>
                <a:ea typeface="Calibri" panose="020F0502020204030204" pitchFamily="34" charset="0"/>
                <a:cs typeface="Times New Roman" panose="02020603050405020304" pitchFamily="18" charset="0"/>
              </a:rPr>
              <a:t>Women’s participation</a:t>
            </a:r>
            <a:endParaRPr lang="en-GB"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Courier New" panose="02070309020205020404" pitchFamily="49" charset="0"/>
              <a:buChar char="o"/>
            </a:pPr>
            <a:r>
              <a:rPr lang="en-GB" sz="1600" dirty="0">
                <a:latin typeface="Times New Roman" panose="02020603050405020304" pitchFamily="18" charset="0"/>
                <a:ea typeface="Calibri" panose="020F0502020204030204" pitchFamily="34" charset="0"/>
                <a:cs typeface="Times New Roman" panose="02020603050405020304" pitchFamily="18" charset="0"/>
              </a:rPr>
              <a:t>Women’s equality</a:t>
            </a:r>
            <a:endParaRPr lang="en-GB"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Courier New" panose="02070309020205020404" pitchFamily="49" charset="0"/>
              <a:buChar char="o"/>
            </a:pPr>
            <a:r>
              <a:rPr lang="en-GB" sz="1600" dirty="0">
                <a:latin typeface="Times New Roman" panose="02020603050405020304" pitchFamily="18" charset="0"/>
                <a:ea typeface="Calibri" panose="020F0502020204030204" pitchFamily="34" charset="0"/>
                <a:cs typeface="Times New Roman" panose="02020603050405020304" pitchFamily="18" charset="0"/>
              </a:rPr>
              <a:t>Particular groups of women</a:t>
            </a:r>
            <a:endParaRPr lang="en-GB"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Courier New" panose="02070309020205020404" pitchFamily="49" charset="0"/>
              <a:buChar char="o"/>
            </a:pPr>
            <a:r>
              <a:rPr lang="en-GB" sz="1600" dirty="0">
                <a:latin typeface="Times New Roman" panose="02020603050405020304" pitchFamily="18" charset="0"/>
                <a:ea typeface="Calibri" panose="020F0502020204030204" pitchFamily="34" charset="0"/>
                <a:cs typeface="Times New Roman" panose="02020603050405020304" pitchFamily="18" charset="0"/>
              </a:rPr>
              <a:t>International law on gender</a:t>
            </a:r>
            <a:endParaRPr lang="en-GB"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Courier New" panose="02070309020205020404" pitchFamily="49" charset="0"/>
              <a:buChar char="o"/>
            </a:pPr>
            <a:r>
              <a:rPr lang="en-GB" sz="1600" dirty="0">
                <a:latin typeface="Times New Roman" panose="02020603050405020304" pitchFamily="18" charset="0"/>
                <a:ea typeface="Calibri" panose="020F0502020204030204" pitchFamily="34" charset="0"/>
                <a:cs typeface="Times New Roman" panose="02020603050405020304" pitchFamily="18" charset="0"/>
              </a:rPr>
              <a:t>New institutions for women</a:t>
            </a:r>
            <a:endParaRPr lang="en-GB"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Courier New" panose="02070309020205020404" pitchFamily="49" charset="0"/>
              <a:buChar char="o"/>
            </a:pPr>
            <a:r>
              <a:rPr lang="en-GB" sz="1600" dirty="0">
                <a:latin typeface="Times New Roman" panose="02020603050405020304" pitchFamily="18" charset="0"/>
                <a:ea typeface="Calibri" panose="020F0502020204030204" pitchFamily="34" charset="0"/>
                <a:cs typeface="Times New Roman" panose="02020603050405020304" pitchFamily="18" charset="0"/>
              </a:rPr>
              <a:t>Violence against women</a:t>
            </a:r>
            <a:endParaRPr lang="en-GB"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Courier New" panose="02070309020205020404" pitchFamily="49" charset="0"/>
              <a:buChar char="o"/>
            </a:pPr>
            <a:r>
              <a:rPr lang="en-GB" sz="1600" dirty="0">
                <a:latin typeface="Times New Roman" panose="02020603050405020304" pitchFamily="18" charset="0"/>
                <a:ea typeface="Calibri" panose="020F0502020204030204" pitchFamily="34" charset="0"/>
                <a:cs typeface="Times New Roman" panose="02020603050405020304" pitchFamily="18" charset="0"/>
              </a:rPr>
              <a:t>Transitional justice with regard for women</a:t>
            </a:r>
            <a:endParaRPr lang="en-GB"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Courier New" panose="02070309020205020404" pitchFamily="49" charset="0"/>
              <a:buChar char="o"/>
            </a:pPr>
            <a:r>
              <a:rPr lang="en-GB" sz="1600" dirty="0">
                <a:latin typeface="Times New Roman" panose="02020603050405020304" pitchFamily="18" charset="0"/>
                <a:ea typeface="Calibri" panose="020F0502020204030204" pitchFamily="34" charset="0"/>
                <a:cs typeface="Times New Roman" panose="02020603050405020304" pitchFamily="18" charset="0"/>
              </a:rPr>
              <a:t>Institutional reform accounting for women</a:t>
            </a:r>
            <a:endParaRPr lang="en-GB"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Courier New" panose="02070309020205020404" pitchFamily="49" charset="0"/>
              <a:buChar char="o"/>
            </a:pPr>
            <a:r>
              <a:rPr lang="en-GB" sz="1600" dirty="0">
                <a:latin typeface="Times New Roman" panose="02020603050405020304" pitchFamily="18" charset="0"/>
                <a:ea typeface="Calibri" panose="020F0502020204030204" pitchFamily="34" charset="0"/>
                <a:cs typeface="Times New Roman" panose="02020603050405020304" pitchFamily="18" charset="0"/>
              </a:rPr>
              <a:t>Development</a:t>
            </a:r>
            <a:endParaRPr lang="en-GB"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Courier New" panose="02070309020205020404" pitchFamily="49" charset="0"/>
              <a:buChar char="o"/>
            </a:pPr>
            <a:r>
              <a:rPr lang="en-GB" sz="1600" dirty="0">
                <a:latin typeface="Times New Roman" panose="02020603050405020304" pitchFamily="18" charset="0"/>
                <a:ea typeface="Calibri" panose="020F0502020204030204" pitchFamily="34" charset="0"/>
                <a:cs typeface="Times New Roman" panose="02020603050405020304" pitchFamily="18" charset="0"/>
              </a:rPr>
              <a:t>Women’s involvement in implementation</a:t>
            </a:r>
            <a:endParaRPr lang="en-GB"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800"/>
              </a:spcAft>
              <a:buFont typeface="Courier New" panose="02070309020205020404" pitchFamily="49" charset="0"/>
              <a:buChar char="o"/>
            </a:pPr>
            <a:r>
              <a:rPr lang="en-GB" sz="1600" dirty="0">
                <a:latin typeface="Times New Roman" panose="02020603050405020304" pitchFamily="18" charset="0"/>
                <a:ea typeface="Calibri" panose="020F0502020204030204" pitchFamily="34" charset="0"/>
                <a:cs typeface="Times New Roman" panose="02020603050405020304" pitchFamily="18" charset="0"/>
              </a:rPr>
              <a:t>Other references to women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p:cNvPicPr>
            <a:picLocks noChangeAspect="1"/>
          </p:cNvPicPr>
          <p:nvPr/>
        </p:nvPicPr>
        <p:blipFill>
          <a:blip r:embed="rId3"/>
          <a:stretch>
            <a:fillRect/>
          </a:stretch>
        </p:blipFill>
        <p:spPr>
          <a:xfrm>
            <a:off x="10623250" y="159768"/>
            <a:ext cx="1314450" cy="1276350"/>
          </a:xfrm>
          <a:prstGeom prst="rect">
            <a:avLst/>
          </a:prstGeom>
        </p:spPr>
      </p:pic>
      <p:pic>
        <p:nvPicPr>
          <p:cNvPr id="7" name="Picture 6"/>
          <p:cNvPicPr>
            <a:picLocks noChangeAspect="1"/>
          </p:cNvPicPr>
          <p:nvPr/>
        </p:nvPicPr>
        <p:blipFill>
          <a:blip r:embed="rId4"/>
          <a:stretch>
            <a:fillRect/>
          </a:stretch>
        </p:blipFill>
        <p:spPr>
          <a:xfrm>
            <a:off x="0" y="5598542"/>
            <a:ext cx="12192000" cy="1259457"/>
          </a:xfrm>
          <a:prstGeom prst="rect">
            <a:avLst/>
          </a:prstGeom>
        </p:spPr>
      </p:pic>
      <p:sp>
        <p:nvSpPr>
          <p:cNvPr id="8" name="Title 1"/>
          <p:cNvSpPr>
            <a:spLocks noGrp="1"/>
          </p:cNvSpPr>
          <p:nvPr>
            <p:ph type="title"/>
          </p:nvPr>
        </p:nvSpPr>
        <p:spPr>
          <a:xfrm>
            <a:off x="838200" y="365125"/>
            <a:ext cx="10515600" cy="1325563"/>
          </a:xfrm>
        </p:spPr>
        <p:txBody>
          <a:bodyPr>
            <a:normAutofit/>
          </a:bodyPr>
          <a:lstStyle/>
          <a:p>
            <a:r>
              <a:rPr lang="en-GB" sz="3500" dirty="0" smtClean="0"/>
              <a:t>When Women are included: ‘Gender Score’</a:t>
            </a:r>
            <a:endParaRPr lang="en-GB" sz="3500" dirty="0"/>
          </a:p>
        </p:txBody>
      </p:sp>
    </p:spTree>
    <p:extLst>
      <p:ext uri="{BB962C8B-B14F-4D97-AF65-F5344CB8AC3E}">
        <p14:creationId xmlns:p14="http://schemas.microsoft.com/office/powerpoint/2010/main" val="15459902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stretch>
            <a:fillRect/>
          </a:stretch>
        </p:blipFill>
        <p:spPr>
          <a:xfrm>
            <a:off x="1943132" y="627752"/>
            <a:ext cx="8176416" cy="5602496"/>
          </a:xfrm>
          <a:prstGeom prst="rect">
            <a:avLst/>
          </a:prstGeom>
        </p:spPr>
      </p:pic>
    </p:spTree>
    <p:extLst>
      <p:ext uri="{BB962C8B-B14F-4D97-AF65-F5344CB8AC3E}">
        <p14:creationId xmlns:p14="http://schemas.microsoft.com/office/powerpoint/2010/main" val="32044268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TotalTime>
  <Words>449</Words>
  <Application>Microsoft Office PowerPoint</Application>
  <PresentationFormat>Widescreen</PresentationFormat>
  <Paragraphs>59</Paragraphs>
  <Slides>15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Calibri Light</vt:lpstr>
      <vt:lpstr>Courier New</vt:lpstr>
      <vt:lpstr>Times New Roman</vt:lpstr>
      <vt:lpstr>Office Theme</vt:lpstr>
      <vt:lpstr>  Principled Pragmatism and the ‘Inclusion Project’</vt:lpstr>
      <vt:lpstr>Defining a Peace Agreement</vt:lpstr>
      <vt:lpstr>What is a Gender Perspective?</vt:lpstr>
      <vt:lpstr>What is a Gender Perspective in Agreements?</vt:lpstr>
      <vt:lpstr>The PA-X Dataset</vt:lpstr>
      <vt:lpstr>Evaluating Gender Perspectives</vt:lpstr>
      <vt:lpstr>PowerPoint Presentation</vt:lpstr>
      <vt:lpstr>When Women are included: ‘Gender Score’</vt:lpstr>
      <vt:lpstr>PowerPoint Presentation</vt:lpstr>
      <vt:lpstr>PowerPoint Presentation</vt:lpstr>
      <vt:lpstr>Qualitative Analysis</vt:lpstr>
      <vt:lpstr>Ways Women are Discussed: Violence against Women</vt:lpstr>
      <vt:lpstr>Implementation: Constitutional Changes</vt:lpstr>
      <vt:lpstr>PowerPoint Presentation</vt:lpstr>
      <vt:lpstr>Conclusion</vt:lpstr>
    </vt:vector>
  </TitlesOfParts>
  <Company>University of Edinburgh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Women in Peace Agreements</dc:title>
  <dc:creator>MCNICHOLL Kevin</dc:creator>
  <cp:lastModifiedBy>MCNICHOLL Kevin</cp:lastModifiedBy>
  <cp:revision>26</cp:revision>
  <dcterms:created xsi:type="dcterms:W3CDTF">2018-02-23T15:40:22Z</dcterms:created>
  <dcterms:modified xsi:type="dcterms:W3CDTF">2019-04-04T13:32:12Z</dcterms:modified>
</cp:coreProperties>
</file>